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23" r:id="rId2"/>
    <p:sldId id="315" r:id="rId3"/>
    <p:sldId id="316" r:id="rId4"/>
    <p:sldId id="324" r:id="rId5"/>
    <p:sldId id="320" r:id="rId6"/>
    <p:sldId id="318" r:id="rId7"/>
    <p:sldId id="322" r:id="rId8"/>
  </p:sldIdLst>
  <p:sldSz cx="9144000" cy="6858000" type="screen4x3"/>
  <p:notesSz cx="6881813" cy="9710738"/>
  <p:defaultTextStyle>
    <a:defPPr>
      <a:defRPr lang="en-AU"/>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624" autoAdjust="0"/>
  </p:normalViewPr>
  <p:slideViewPr>
    <p:cSldViewPr>
      <p:cViewPr varScale="1">
        <p:scale>
          <a:sx n="110" d="100"/>
          <a:sy n="110" d="100"/>
        </p:scale>
        <p:origin x="-1644" y="-84"/>
      </p:cViewPr>
      <p:guideLst>
        <p:guide orient="horz" pos="2160"/>
        <p:guide pos="2880"/>
      </p:guideLst>
    </p:cSldViewPr>
  </p:slideViewPr>
  <p:outlineViewPr>
    <p:cViewPr>
      <p:scale>
        <a:sx n="33" d="100"/>
        <a:sy n="33" d="100"/>
      </p:scale>
      <p:origin x="0" y="1422"/>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pPr>
              <a:defRPr/>
            </a:pPr>
            <a:fld id="{2D23222F-9152-4AE4-A26B-516F2F29F4F6}" type="datetimeFigureOut">
              <a:rPr lang="en-AU"/>
              <a:pPr>
                <a:defRPr/>
              </a:pPr>
              <a:t>17/08/2011</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0D5A8AA1-F399-4B8A-A245-E722CACACECB}" type="slidenum">
              <a:rPr lang="en-AU"/>
              <a:pPr>
                <a:defRPr/>
              </a:pPr>
              <a:t>‹#›</a:t>
            </a:fld>
            <a:endParaRPr lang="en-AU"/>
          </a:p>
        </p:txBody>
      </p:sp>
    </p:spTree>
    <p:extLst>
      <p:ext uri="{BB962C8B-B14F-4D97-AF65-F5344CB8AC3E}">
        <p14:creationId xmlns="" xmlns:p14="http://schemas.microsoft.com/office/powerpoint/2010/main" val="4052048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36B520BA-6724-4786-B1ED-AE7C925E194E}" type="datetimeFigureOut">
              <a:rPr lang="en-AU"/>
              <a:pPr>
                <a:defRPr/>
              </a:pPr>
              <a:t>17/08/2011</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E4B6BDCD-399D-43DF-9B49-B27A9C2140C3}" type="slidenum">
              <a:rPr lang="en-AU"/>
              <a:pPr>
                <a:defRPr/>
              </a:pPr>
              <a:t>‹#›</a:t>
            </a:fld>
            <a:endParaRPr lang="en-AU"/>
          </a:p>
        </p:txBody>
      </p:sp>
    </p:spTree>
    <p:extLst>
      <p:ext uri="{BB962C8B-B14F-4D97-AF65-F5344CB8AC3E}">
        <p14:creationId xmlns="" xmlns:p14="http://schemas.microsoft.com/office/powerpoint/2010/main" val="32190446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C1EA0AEA-970D-43A9-860B-9A6316E37145}" type="datetimeFigureOut">
              <a:rPr lang="en-AU"/>
              <a:pPr>
                <a:defRPr/>
              </a:pPr>
              <a:t>17/08/2011</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33079D66-CC78-4252-9579-18D79F7B6AFD}" type="slidenum">
              <a:rPr lang="en-AU"/>
              <a:pPr>
                <a:defRPr/>
              </a:pPr>
              <a:t>‹#›</a:t>
            </a:fld>
            <a:endParaRPr lang="en-AU"/>
          </a:p>
        </p:txBody>
      </p:sp>
    </p:spTree>
    <p:extLst>
      <p:ext uri="{BB962C8B-B14F-4D97-AF65-F5344CB8AC3E}">
        <p14:creationId xmlns="" xmlns:p14="http://schemas.microsoft.com/office/powerpoint/2010/main" val="4039532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6A74ED99-C6C8-4E74-B7C8-011F2433C8E6}" type="datetimeFigureOut">
              <a:rPr lang="en-AU"/>
              <a:pPr>
                <a:defRPr/>
              </a:pPr>
              <a:t>17/08/2011</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02221E5C-1FCD-432D-89BD-97D9808F704A}" type="slidenum">
              <a:rPr lang="en-AU"/>
              <a:pPr>
                <a:defRPr/>
              </a:pPr>
              <a:t>‹#›</a:t>
            </a:fld>
            <a:endParaRPr lang="en-AU"/>
          </a:p>
        </p:txBody>
      </p:sp>
    </p:spTree>
    <p:extLst>
      <p:ext uri="{BB962C8B-B14F-4D97-AF65-F5344CB8AC3E}">
        <p14:creationId xmlns="" xmlns:p14="http://schemas.microsoft.com/office/powerpoint/2010/main" val="1779126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C10914E-6935-4441-91FC-BD773A91F58E}" type="datetimeFigureOut">
              <a:rPr lang="en-AU"/>
              <a:pPr>
                <a:defRPr/>
              </a:pPr>
              <a:t>17/08/2011</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9CE8DDF0-8E22-4609-840B-E41BCB1A7ADF}" type="slidenum">
              <a:rPr lang="en-AU"/>
              <a:pPr>
                <a:defRPr/>
              </a:pPr>
              <a:t>‹#›</a:t>
            </a:fld>
            <a:endParaRPr lang="en-AU"/>
          </a:p>
        </p:txBody>
      </p:sp>
    </p:spTree>
    <p:extLst>
      <p:ext uri="{BB962C8B-B14F-4D97-AF65-F5344CB8AC3E}">
        <p14:creationId xmlns="" xmlns:p14="http://schemas.microsoft.com/office/powerpoint/2010/main" val="975814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801E444B-7843-4310-8699-5FDD0EF331A3}" type="datetimeFigureOut">
              <a:rPr lang="en-AU"/>
              <a:pPr>
                <a:defRPr/>
              </a:pPr>
              <a:t>17/08/2011</a:t>
            </a:fld>
            <a:endParaRPr lang="en-AU"/>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8427AB2B-581F-44F6-B53F-C7DEB531CA40}" type="slidenum">
              <a:rPr lang="en-AU"/>
              <a:pPr>
                <a:defRPr/>
              </a:pPr>
              <a:t>‹#›</a:t>
            </a:fld>
            <a:endParaRPr lang="en-AU"/>
          </a:p>
        </p:txBody>
      </p:sp>
    </p:spTree>
    <p:extLst>
      <p:ext uri="{BB962C8B-B14F-4D97-AF65-F5344CB8AC3E}">
        <p14:creationId xmlns="" xmlns:p14="http://schemas.microsoft.com/office/powerpoint/2010/main" val="1057344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3"/>
          <p:cNvSpPr>
            <a:spLocks noGrp="1"/>
          </p:cNvSpPr>
          <p:nvPr>
            <p:ph type="dt" sz="half" idx="10"/>
          </p:nvPr>
        </p:nvSpPr>
        <p:spPr/>
        <p:txBody>
          <a:bodyPr/>
          <a:lstStyle>
            <a:lvl1pPr>
              <a:defRPr/>
            </a:lvl1pPr>
          </a:lstStyle>
          <a:p>
            <a:pPr>
              <a:defRPr/>
            </a:pPr>
            <a:fld id="{CC4FD36B-7C29-4667-9D67-C5CD26112E8D}" type="datetimeFigureOut">
              <a:rPr lang="en-AU"/>
              <a:pPr>
                <a:defRPr/>
              </a:pPr>
              <a:t>17/08/2011</a:t>
            </a:fld>
            <a:endParaRPr lang="en-AU"/>
          </a:p>
        </p:txBody>
      </p:sp>
      <p:sp>
        <p:nvSpPr>
          <p:cNvPr id="8" name="Footer Placeholder 4"/>
          <p:cNvSpPr>
            <a:spLocks noGrp="1"/>
          </p:cNvSpPr>
          <p:nvPr>
            <p:ph type="ftr" sz="quarter" idx="11"/>
          </p:nvPr>
        </p:nvSpPr>
        <p:spPr/>
        <p:txBody>
          <a:bodyPr/>
          <a:lstStyle>
            <a:lvl1pPr>
              <a:defRPr/>
            </a:lvl1pPr>
          </a:lstStyle>
          <a:p>
            <a:pPr>
              <a:defRPr/>
            </a:pPr>
            <a:endParaRPr lang="en-AU"/>
          </a:p>
        </p:txBody>
      </p:sp>
      <p:sp>
        <p:nvSpPr>
          <p:cNvPr id="9" name="Slide Number Placeholder 5"/>
          <p:cNvSpPr>
            <a:spLocks noGrp="1"/>
          </p:cNvSpPr>
          <p:nvPr>
            <p:ph type="sldNum" sz="quarter" idx="12"/>
          </p:nvPr>
        </p:nvSpPr>
        <p:spPr/>
        <p:txBody>
          <a:bodyPr/>
          <a:lstStyle>
            <a:lvl1pPr>
              <a:defRPr/>
            </a:lvl1pPr>
          </a:lstStyle>
          <a:p>
            <a:pPr>
              <a:defRPr/>
            </a:pPr>
            <a:fld id="{A6DE6AB9-F3B4-468F-9673-0ED5FED12940}" type="slidenum">
              <a:rPr lang="en-AU"/>
              <a:pPr>
                <a:defRPr/>
              </a:pPr>
              <a:t>‹#›</a:t>
            </a:fld>
            <a:endParaRPr lang="en-AU"/>
          </a:p>
        </p:txBody>
      </p:sp>
    </p:spTree>
    <p:extLst>
      <p:ext uri="{BB962C8B-B14F-4D97-AF65-F5344CB8AC3E}">
        <p14:creationId xmlns="" xmlns:p14="http://schemas.microsoft.com/office/powerpoint/2010/main" val="110097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3"/>
          <p:cNvSpPr>
            <a:spLocks noGrp="1"/>
          </p:cNvSpPr>
          <p:nvPr>
            <p:ph type="dt" sz="half" idx="10"/>
          </p:nvPr>
        </p:nvSpPr>
        <p:spPr/>
        <p:txBody>
          <a:bodyPr/>
          <a:lstStyle>
            <a:lvl1pPr>
              <a:defRPr/>
            </a:lvl1pPr>
          </a:lstStyle>
          <a:p>
            <a:pPr>
              <a:defRPr/>
            </a:pPr>
            <a:fld id="{26F6DAA5-1B84-4976-8946-5766F6277690}" type="datetimeFigureOut">
              <a:rPr lang="en-AU"/>
              <a:pPr>
                <a:defRPr/>
              </a:pPr>
              <a:t>17/08/2011</a:t>
            </a:fld>
            <a:endParaRPr lang="en-AU"/>
          </a:p>
        </p:txBody>
      </p:sp>
      <p:sp>
        <p:nvSpPr>
          <p:cNvPr id="4" name="Footer Placeholder 4"/>
          <p:cNvSpPr>
            <a:spLocks noGrp="1"/>
          </p:cNvSpPr>
          <p:nvPr>
            <p:ph type="ftr" sz="quarter" idx="11"/>
          </p:nvPr>
        </p:nvSpPr>
        <p:spPr/>
        <p:txBody>
          <a:bodyPr/>
          <a:lstStyle>
            <a:lvl1pPr>
              <a:defRPr/>
            </a:lvl1pPr>
          </a:lstStyle>
          <a:p>
            <a:pPr>
              <a:defRPr/>
            </a:pPr>
            <a:endParaRPr lang="en-AU"/>
          </a:p>
        </p:txBody>
      </p:sp>
      <p:sp>
        <p:nvSpPr>
          <p:cNvPr id="5" name="Slide Number Placeholder 5"/>
          <p:cNvSpPr>
            <a:spLocks noGrp="1"/>
          </p:cNvSpPr>
          <p:nvPr>
            <p:ph type="sldNum" sz="quarter" idx="12"/>
          </p:nvPr>
        </p:nvSpPr>
        <p:spPr/>
        <p:txBody>
          <a:bodyPr/>
          <a:lstStyle>
            <a:lvl1pPr>
              <a:defRPr/>
            </a:lvl1pPr>
          </a:lstStyle>
          <a:p>
            <a:pPr>
              <a:defRPr/>
            </a:pPr>
            <a:fld id="{A4EA0657-6FFC-41F8-BC33-64D36FDB8D10}" type="slidenum">
              <a:rPr lang="en-AU"/>
              <a:pPr>
                <a:defRPr/>
              </a:pPr>
              <a:t>‹#›</a:t>
            </a:fld>
            <a:endParaRPr lang="en-AU"/>
          </a:p>
        </p:txBody>
      </p:sp>
    </p:spTree>
    <p:extLst>
      <p:ext uri="{BB962C8B-B14F-4D97-AF65-F5344CB8AC3E}">
        <p14:creationId xmlns="" xmlns:p14="http://schemas.microsoft.com/office/powerpoint/2010/main" val="1352037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F5F1AAA-5B71-49A7-B588-0EABF5C88898}" type="datetimeFigureOut">
              <a:rPr lang="en-AU"/>
              <a:pPr>
                <a:defRPr/>
              </a:pPr>
              <a:t>17/08/2011</a:t>
            </a:fld>
            <a:endParaRPr lang="en-AU"/>
          </a:p>
        </p:txBody>
      </p:sp>
      <p:sp>
        <p:nvSpPr>
          <p:cNvPr id="3" name="Footer Placeholder 4"/>
          <p:cNvSpPr>
            <a:spLocks noGrp="1"/>
          </p:cNvSpPr>
          <p:nvPr>
            <p:ph type="ftr" sz="quarter" idx="11"/>
          </p:nvPr>
        </p:nvSpPr>
        <p:spPr/>
        <p:txBody>
          <a:bodyPr/>
          <a:lstStyle>
            <a:lvl1pPr>
              <a:defRPr/>
            </a:lvl1pPr>
          </a:lstStyle>
          <a:p>
            <a:pPr>
              <a:defRPr/>
            </a:pPr>
            <a:endParaRPr lang="en-AU"/>
          </a:p>
        </p:txBody>
      </p:sp>
      <p:sp>
        <p:nvSpPr>
          <p:cNvPr id="4" name="Slide Number Placeholder 5"/>
          <p:cNvSpPr>
            <a:spLocks noGrp="1"/>
          </p:cNvSpPr>
          <p:nvPr>
            <p:ph type="sldNum" sz="quarter" idx="12"/>
          </p:nvPr>
        </p:nvSpPr>
        <p:spPr/>
        <p:txBody>
          <a:bodyPr/>
          <a:lstStyle>
            <a:lvl1pPr>
              <a:defRPr/>
            </a:lvl1pPr>
          </a:lstStyle>
          <a:p>
            <a:pPr>
              <a:defRPr/>
            </a:pPr>
            <a:fld id="{379EB8A1-1E32-41A6-9EB0-E27EEFA37F1F}" type="slidenum">
              <a:rPr lang="en-AU"/>
              <a:pPr>
                <a:defRPr/>
              </a:pPr>
              <a:t>‹#›</a:t>
            </a:fld>
            <a:endParaRPr lang="en-AU"/>
          </a:p>
        </p:txBody>
      </p:sp>
    </p:spTree>
    <p:extLst>
      <p:ext uri="{BB962C8B-B14F-4D97-AF65-F5344CB8AC3E}">
        <p14:creationId xmlns="" xmlns:p14="http://schemas.microsoft.com/office/powerpoint/2010/main" val="29880553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BC561CC-475F-4F0A-8D30-181528EB50E1}" type="datetimeFigureOut">
              <a:rPr lang="en-AU"/>
              <a:pPr>
                <a:defRPr/>
              </a:pPr>
              <a:t>17/08/2011</a:t>
            </a:fld>
            <a:endParaRPr lang="en-AU"/>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AA4267A9-58B4-44B0-901D-A80C3DBDC43A}" type="slidenum">
              <a:rPr lang="en-AU"/>
              <a:pPr>
                <a:defRPr/>
              </a:pPr>
              <a:t>‹#›</a:t>
            </a:fld>
            <a:endParaRPr lang="en-AU"/>
          </a:p>
        </p:txBody>
      </p:sp>
    </p:spTree>
    <p:extLst>
      <p:ext uri="{BB962C8B-B14F-4D97-AF65-F5344CB8AC3E}">
        <p14:creationId xmlns="" xmlns:p14="http://schemas.microsoft.com/office/powerpoint/2010/main" val="29724350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AU"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38EAD61-F314-4013-9DE9-F810A41003BD}" type="datetimeFigureOut">
              <a:rPr lang="en-AU"/>
              <a:pPr>
                <a:defRPr/>
              </a:pPr>
              <a:t>17/08/2011</a:t>
            </a:fld>
            <a:endParaRPr lang="en-AU"/>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EE927D1C-9F6B-434B-A198-1A6A437AEF8C}" type="slidenum">
              <a:rPr lang="en-AU"/>
              <a:pPr>
                <a:defRPr/>
              </a:pPr>
              <a:t>‹#›</a:t>
            </a:fld>
            <a:endParaRPr lang="en-AU"/>
          </a:p>
        </p:txBody>
      </p:sp>
    </p:spTree>
    <p:extLst>
      <p:ext uri="{BB962C8B-B14F-4D97-AF65-F5344CB8AC3E}">
        <p14:creationId xmlns="" xmlns:p14="http://schemas.microsoft.com/office/powerpoint/2010/main" val="3422437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CBE50B3E-8CB8-4007-8225-4B8A535C8FEF}" type="datetimeFigureOut">
              <a:rPr lang="en-AU"/>
              <a:pPr>
                <a:defRPr/>
              </a:pPr>
              <a:t>17/08/2011</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4D937C0-E8A3-49E3-B229-B74554B189A2}" type="slidenum">
              <a:rPr lang="en-AU"/>
              <a:pPr>
                <a:defRPr/>
              </a:pPr>
              <a:t>‹#›</a:t>
            </a:fld>
            <a:endParaRPr lang="en-AU"/>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Using Reinforcement in a Behaviourist Program</a:t>
            </a:r>
            <a:endParaRPr lang="en-AU" dirty="0"/>
          </a:p>
        </p:txBody>
      </p:sp>
      <p:pic>
        <p:nvPicPr>
          <p:cNvPr id="1026" name="Picture 2" descr="http://mm.focusonstrategy.com/pi_sect_2.php_files/pi_sect_2_photo.gif"/>
          <p:cNvPicPr>
            <a:picLocks noChangeAspect="1" noChangeArrowheads="1"/>
          </p:cNvPicPr>
          <p:nvPr/>
        </p:nvPicPr>
        <p:blipFill>
          <a:blip r:embed="rId2" cstate="print"/>
          <a:srcRect/>
          <a:stretch>
            <a:fillRect/>
          </a:stretch>
        </p:blipFill>
        <p:spPr bwMode="auto">
          <a:xfrm>
            <a:off x="3059832" y="1556792"/>
            <a:ext cx="3361556" cy="503113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a:t>
            </a:r>
            <a:endParaRPr lang="en-AU" dirty="0"/>
          </a:p>
        </p:txBody>
      </p:sp>
      <p:sp>
        <p:nvSpPr>
          <p:cNvPr id="3" name="Content Placeholder 2"/>
          <p:cNvSpPr>
            <a:spLocks noGrp="1"/>
          </p:cNvSpPr>
          <p:nvPr>
            <p:ph idx="1"/>
          </p:nvPr>
        </p:nvSpPr>
        <p:spPr/>
        <p:txBody>
          <a:bodyPr/>
          <a:lstStyle/>
          <a:p>
            <a:r>
              <a:rPr lang="en-AU" dirty="0"/>
              <a:t>The study of classroom management has 5 basic goals – the teacher:</a:t>
            </a:r>
          </a:p>
          <a:p>
            <a:r>
              <a:rPr lang="en-AU" dirty="0"/>
              <a:t>DESCRIBE – in detail the behaviour</a:t>
            </a:r>
          </a:p>
          <a:p>
            <a:r>
              <a:rPr lang="en-AU" dirty="0"/>
              <a:t>EXPLAIN –why the child did what they did</a:t>
            </a:r>
          </a:p>
          <a:p>
            <a:r>
              <a:rPr lang="en-AU" dirty="0"/>
              <a:t>PREDICT –speculate what will happen in the future</a:t>
            </a:r>
          </a:p>
          <a:p>
            <a:r>
              <a:rPr lang="en-AU" dirty="0"/>
              <a:t>CONTROL –excerpt control over the behaviour</a:t>
            </a:r>
          </a:p>
          <a:p>
            <a:r>
              <a:rPr lang="en-AU" dirty="0"/>
              <a:t>IMPROVE- make the child’s life for more positive</a:t>
            </a:r>
          </a:p>
          <a:p>
            <a:endParaRPr lang="en-AU" dirty="0"/>
          </a:p>
        </p:txBody>
      </p:sp>
    </p:spTree>
    <p:extLst>
      <p:ext uri="{BB962C8B-B14F-4D97-AF65-F5344CB8AC3E}">
        <p14:creationId xmlns="" xmlns:p14="http://schemas.microsoft.com/office/powerpoint/2010/main" val="1508819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AU" dirty="0"/>
          </a:p>
        </p:txBody>
      </p:sp>
      <p:sp>
        <p:nvSpPr>
          <p:cNvPr id="3" name="Content Placeholder 2"/>
          <p:cNvSpPr>
            <a:spLocks noGrp="1"/>
          </p:cNvSpPr>
          <p:nvPr>
            <p:ph idx="1"/>
          </p:nvPr>
        </p:nvSpPr>
        <p:spPr/>
        <p:txBody>
          <a:bodyPr/>
          <a:lstStyle/>
          <a:p>
            <a:pPr marL="0" indent="0">
              <a:buNone/>
            </a:pPr>
            <a:r>
              <a:rPr lang="en-AU" sz="2800" dirty="0"/>
              <a:t>As a team, select one of the scenarios below </a:t>
            </a:r>
            <a:r>
              <a:rPr lang="en-AU" sz="2800" dirty="0" smtClean="0"/>
              <a:t>and</a:t>
            </a:r>
          </a:p>
          <a:p>
            <a:pPr marL="0" indent="0">
              <a:buFontTx/>
              <a:buChar char="-"/>
            </a:pPr>
            <a:r>
              <a:rPr lang="en-AU" sz="2800" dirty="0" smtClean="0"/>
              <a:t>Identify behaviour that needs to be altered</a:t>
            </a:r>
          </a:p>
          <a:p>
            <a:pPr marL="0" indent="0">
              <a:buFontTx/>
              <a:buChar char="-"/>
            </a:pPr>
            <a:r>
              <a:rPr lang="en-AU" sz="2800" dirty="0" smtClean="0"/>
              <a:t>List the features of the behaviour in observable terms</a:t>
            </a:r>
          </a:p>
          <a:p>
            <a:pPr marL="0" indent="0">
              <a:buFontTx/>
              <a:buChar char="-"/>
            </a:pPr>
            <a:r>
              <a:rPr lang="en-AU" sz="2800" dirty="0" smtClean="0"/>
              <a:t>Is there an antecedent?</a:t>
            </a:r>
          </a:p>
          <a:p>
            <a:pPr marL="0" indent="0">
              <a:buFontTx/>
              <a:buChar char="-"/>
            </a:pPr>
            <a:r>
              <a:rPr lang="en-AU" sz="2800" dirty="0" smtClean="0"/>
              <a:t>Choose a reinforcer  - page 61 text</a:t>
            </a:r>
          </a:p>
          <a:p>
            <a:pPr marL="0" indent="0">
              <a:buFontTx/>
              <a:buChar char="-"/>
            </a:pPr>
            <a:r>
              <a:rPr lang="en-AU" sz="2800" dirty="0" smtClean="0"/>
              <a:t>Choose a schedule of reinforcement </a:t>
            </a:r>
            <a:endParaRPr lang="en-AU" sz="2800" dirty="0"/>
          </a:p>
          <a:p>
            <a:pPr marL="0" indent="0">
              <a:buNone/>
            </a:pPr>
            <a:endParaRPr lang="en-AU" dirty="0"/>
          </a:p>
          <a:p>
            <a:pPr marL="0" indent="0">
              <a:buNone/>
            </a:pPr>
            <a:endParaRPr lang="en-AU" sz="2800" dirty="0" smtClean="0"/>
          </a:p>
        </p:txBody>
      </p:sp>
    </p:spTree>
    <p:extLst>
      <p:ext uri="{BB962C8B-B14F-4D97-AF65-F5344CB8AC3E}">
        <p14:creationId xmlns="" xmlns:p14="http://schemas.microsoft.com/office/powerpoint/2010/main" val="40734071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Scenario 1</a:t>
            </a:r>
            <a:endParaRPr lang="en-AU" dirty="0"/>
          </a:p>
        </p:txBody>
      </p:sp>
      <p:sp>
        <p:nvSpPr>
          <p:cNvPr id="3" name="Content Placeholder 2"/>
          <p:cNvSpPr>
            <a:spLocks noGrp="1"/>
          </p:cNvSpPr>
          <p:nvPr>
            <p:ph idx="1"/>
          </p:nvPr>
        </p:nvSpPr>
        <p:spPr>
          <a:xfrm>
            <a:off x="251520" y="1268760"/>
            <a:ext cx="8435280" cy="4857403"/>
          </a:xfrm>
        </p:spPr>
        <p:txBody>
          <a:bodyPr/>
          <a:lstStyle/>
          <a:p>
            <a:pPr>
              <a:buNone/>
            </a:pPr>
            <a:r>
              <a:rPr lang="en-AU" sz="2400" dirty="0" smtClean="0"/>
              <a:t>David:</a:t>
            </a:r>
          </a:p>
          <a:p>
            <a:pPr>
              <a:buNone/>
            </a:pPr>
            <a:r>
              <a:rPr lang="en-AU" sz="2400" dirty="0" smtClean="0"/>
              <a:t>David is in your 3rd grade class. He can get very enthused about some hands-on science assignments and anything with activity, but he hates reading, writing and seat work. He is well below reading level, still working on early decoding skills. He gets along with his peers in sports and activities, but gets subtle put-downs because he can’t read. During work time, he usually gets out of his seat, walks around, stops to talk to others. Lately he has been getting defiant when you tell him to go back to his seat and start working. That gets everyone’s attention. In fact, the last several days, you have had to have him send him to the office so that you could get the class back under control. This hasn’t seemed to decrease the </a:t>
            </a:r>
            <a:r>
              <a:rPr lang="en-AU" sz="2400" dirty="0" smtClean="0"/>
              <a:t>misbehaviour</a:t>
            </a:r>
            <a:r>
              <a:rPr lang="en-AU" sz="2400" dirty="0" smtClean="0"/>
              <a:t>. </a:t>
            </a:r>
          </a:p>
          <a:p>
            <a:endParaRPr lang="en-AU"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2</a:t>
            </a:r>
            <a:endParaRPr lang="en-AU" dirty="0"/>
          </a:p>
        </p:txBody>
      </p:sp>
      <p:sp>
        <p:nvSpPr>
          <p:cNvPr id="3" name="Rectangle 2"/>
          <p:cNvSpPr/>
          <p:nvPr/>
        </p:nvSpPr>
        <p:spPr>
          <a:xfrm>
            <a:off x="323528" y="1412776"/>
            <a:ext cx="8568952" cy="3046988"/>
          </a:xfrm>
          <a:prstGeom prst="rect">
            <a:avLst/>
          </a:prstGeom>
        </p:spPr>
        <p:txBody>
          <a:bodyPr wrap="square">
            <a:spAutoFit/>
          </a:bodyPr>
          <a:lstStyle/>
          <a:p>
            <a:r>
              <a:rPr lang="en-AU" sz="2400" dirty="0"/>
              <a:t>Carla:</a:t>
            </a:r>
          </a:p>
          <a:p>
            <a:r>
              <a:rPr lang="en-AU" sz="2400" dirty="0"/>
              <a:t>Carla is agreeable but very talkative. She is always talking to her </a:t>
            </a:r>
            <a:r>
              <a:rPr lang="en-AU" sz="2400" dirty="0" smtClean="0"/>
              <a:t>classmates, interrupting </a:t>
            </a:r>
            <a:r>
              <a:rPr lang="en-AU" sz="2400" dirty="0"/>
              <a:t>their conversations, interrupting in group discussions, talking </a:t>
            </a:r>
            <a:r>
              <a:rPr lang="en-AU" sz="2400" dirty="0" smtClean="0"/>
              <a:t>without permission</a:t>
            </a:r>
            <a:r>
              <a:rPr lang="en-AU" sz="2400" dirty="0"/>
              <a:t>. Sometimes it seems that this is hyperactivity; other times like it is a way to control the situation and get their attention since she doesn’t seem to be very well liked. So far you have tried making her sit out during part of recess as punishment, but then she just talks to you. </a:t>
            </a:r>
          </a:p>
        </p:txBody>
      </p:sp>
    </p:spTree>
    <p:extLst>
      <p:ext uri="{BB962C8B-B14F-4D97-AF65-F5344CB8AC3E}">
        <p14:creationId xmlns="" xmlns:p14="http://schemas.microsoft.com/office/powerpoint/2010/main" val="91005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3</a:t>
            </a:r>
            <a:endParaRPr lang="en-AU" dirty="0"/>
          </a:p>
        </p:txBody>
      </p:sp>
      <p:sp>
        <p:nvSpPr>
          <p:cNvPr id="4" name="Rectangle 3"/>
          <p:cNvSpPr/>
          <p:nvPr/>
        </p:nvSpPr>
        <p:spPr>
          <a:xfrm>
            <a:off x="312220" y="1844824"/>
            <a:ext cx="8568952" cy="3277820"/>
          </a:xfrm>
          <a:prstGeom prst="rect">
            <a:avLst/>
          </a:prstGeom>
        </p:spPr>
        <p:txBody>
          <a:bodyPr wrap="square">
            <a:spAutoFit/>
          </a:bodyPr>
          <a:lstStyle/>
          <a:p>
            <a:pPr>
              <a:lnSpc>
                <a:spcPct val="115000"/>
              </a:lnSpc>
              <a:spcAft>
                <a:spcPts val="0"/>
              </a:spcAft>
            </a:pPr>
            <a:r>
              <a:rPr lang="en-AU" sz="2000" dirty="0">
                <a:latin typeface="Times-Roman"/>
                <a:ea typeface="Calibri"/>
                <a:cs typeface="Times-Roman"/>
              </a:rPr>
              <a:t>Brett:</a:t>
            </a:r>
            <a:endParaRPr lang="en-AU" sz="2000" dirty="0">
              <a:latin typeface="Calibri"/>
              <a:ea typeface="Calibri"/>
              <a:cs typeface="Times New Roman"/>
            </a:endParaRPr>
          </a:p>
          <a:p>
            <a:pPr>
              <a:lnSpc>
                <a:spcPct val="115000"/>
              </a:lnSpc>
              <a:spcAft>
                <a:spcPts val="0"/>
              </a:spcAft>
            </a:pPr>
            <a:r>
              <a:rPr lang="en-AU" sz="2000" dirty="0">
                <a:latin typeface="Times-Roman"/>
                <a:ea typeface="Calibri"/>
                <a:cs typeface="Times-Roman"/>
              </a:rPr>
              <a:t>Brett is a rough-and-tumble 1st grader. He is always grabbing other students and rolling on the floor with them, rough-housing. He pokes and grabs in lines, at recess, at other times. He is the youngest of five and his older brothers always play like this with him at home, according to his mother. Because Brett is bigger than the other classmates, he can get too rough; the boys all get caught up in his play, and you have to break up a lot of “fights”. He has started being more aggressive lately, with the fights more serious. </a:t>
            </a:r>
            <a:endParaRPr lang="en-AU" sz="2000" dirty="0">
              <a:latin typeface="Calibri"/>
              <a:ea typeface="Calibri"/>
              <a:cs typeface="Times New Roman"/>
            </a:endParaRPr>
          </a:p>
        </p:txBody>
      </p:sp>
    </p:spTree>
    <p:extLst>
      <p:ext uri="{BB962C8B-B14F-4D97-AF65-F5344CB8AC3E}">
        <p14:creationId xmlns="" xmlns:p14="http://schemas.microsoft.com/office/powerpoint/2010/main" val="4802172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4</a:t>
            </a:r>
            <a:endParaRPr lang="en-AU" dirty="0"/>
          </a:p>
        </p:txBody>
      </p:sp>
      <p:sp>
        <p:nvSpPr>
          <p:cNvPr id="4" name="Rectangle 3"/>
          <p:cNvSpPr/>
          <p:nvPr/>
        </p:nvSpPr>
        <p:spPr>
          <a:xfrm>
            <a:off x="312220" y="1844824"/>
            <a:ext cx="8568952" cy="3108543"/>
          </a:xfrm>
          <a:prstGeom prst="rect">
            <a:avLst/>
          </a:prstGeom>
        </p:spPr>
        <p:txBody>
          <a:bodyPr wrap="square">
            <a:spAutoFit/>
          </a:bodyPr>
          <a:lstStyle/>
          <a:p>
            <a:r>
              <a:rPr lang="en-AU" sz="2800" dirty="0"/>
              <a:t>Tanya:</a:t>
            </a:r>
          </a:p>
          <a:p>
            <a:r>
              <a:rPr lang="en-AU" sz="2800" dirty="0"/>
              <a:t>Tanya is a 5th grader who does her work and is academically on par. She has a group of 2-3 friends who are constantly sending notes, whispering and appearing to be talking about other children. Tanya seems to be the ringleader, very subtly ridiculing or ostracizing other girls one at a time. </a:t>
            </a:r>
          </a:p>
        </p:txBody>
      </p:sp>
    </p:spTree>
    <p:extLst>
      <p:ext uri="{BB962C8B-B14F-4D97-AF65-F5344CB8AC3E}">
        <p14:creationId xmlns="" xmlns:p14="http://schemas.microsoft.com/office/powerpoint/2010/main" val="3076597162"/>
      </p:ext>
    </p:extLst>
  </p:cSld>
  <p:clrMapOvr>
    <a:masterClrMapping/>
  </p:clrMapOvr>
</p:sld>
</file>

<file path=ppt/theme/theme1.xml><?xml version="1.0" encoding="utf-8"?>
<a:theme xmlns:a="http://schemas.openxmlformats.org/drawingml/2006/main" name="Introduction to Teaching and the Curriculum- ED1720 tut 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Introduction to Teaching and the Curriculum- ED1720 tut 3</Template>
  <TotalTime>1736</TotalTime>
  <Words>525</Words>
  <Application>Microsoft Office PowerPoint</Application>
  <PresentationFormat>On-screen Show (4:3)</PresentationFormat>
  <Paragraphs>27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Introduction to Teaching and the Curriculum- ED1720 tut 3</vt:lpstr>
      <vt:lpstr>Using Reinforcement in a Behaviourist Program</vt:lpstr>
      <vt:lpstr>Goals</vt:lpstr>
      <vt:lpstr>Activity</vt:lpstr>
      <vt:lpstr>Scenario 1</vt:lpstr>
      <vt:lpstr>Scenario 2</vt:lpstr>
      <vt:lpstr>Scenario 3</vt:lpstr>
      <vt:lpstr>Scenario 4</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Teaching and the Curriculum- ED1720</dc:title>
  <dc:creator>nathan gillett</dc:creator>
  <cp:lastModifiedBy>ITS</cp:lastModifiedBy>
  <cp:revision>73</cp:revision>
  <cp:lastPrinted>2011-05-02T22:02:08Z</cp:lastPrinted>
  <dcterms:created xsi:type="dcterms:W3CDTF">2011-03-14T22:14:41Z</dcterms:created>
  <dcterms:modified xsi:type="dcterms:W3CDTF">2011-08-16T23:38:28Z</dcterms:modified>
</cp:coreProperties>
</file>